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0"/>
  </p:notesMasterIdLst>
  <p:handoutMasterIdLst>
    <p:handoutMasterId r:id="rId21"/>
  </p:handoutMasterIdLst>
  <p:sldIdLst>
    <p:sldId id="426" r:id="rId5"/>
    <p:sldId id="437" r:id="rId6"/>
    <p:sldId id="259" r:id="rId7"/>
    <p:sldId id="260" r:id="rId8"/>
    <p:sldId id="272" r:id="rId9"/>
    <p:sldId id="261" r:id="rId10"/>
    <p:sldId id="262" r:id="rId11"/>
    <p:sldId id="263" r:id="rId12"/>
    <p:sldId id="264" r:id="rId13"/>
    <p:sldId id="265" r:id="rId14"/>
    <p:sldId id="267" r:id="rId15"/>
    <p:sldId id="439" r:id="rId16"/>
    <p:sldId id="438" r:id="rId17"/>
    <p:sldId id="268" r:id="rId18"/>
    <p:sldId id="269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65B65A"/>
    <a:srgbClr val="5A2359"/>
    <a:srgbClr val="F0536A"/>
    <a:srgbClr val="F2F2F2"/>
    <a:srgbClr val="000000"/>
    <a:srgbClr val="E10598"/>
    <a:srgbClr val="708DEA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4C386-7BA0-4DC0-853D-D11003DE27B7}" v="2" dt="2022-03-16T14:14:25.370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1DA4C386-7BA0-4DC0-853D-D11003DE27B7}"/>
    <pc:docChg chg="custSel modSld modMainMaster">
      <pc:chgData name="Sally North" userId="52e2d7fe0a4c5456" providerId="LiveId" clId="{1DA4C386-7BA0-4DC0-853D-D11003DE27B7}" dt="2022-03-16T14:14:25.370" v="12"/>
      <pc:docMkLst>
        <pc:docMk/>
      </pc:docMkLst>
      <pc:sldChg chg="addSp delSp modSp mod">
        <pc:chgData name="Sally North" userId="52e2d7fe0a4c5456" providerId="LiveId" clId="{1DA4C386-7BA0-4DC0-853D-D11003DE27B7}" dt="2022-03-16T14:14:18.213" v="11" actId="1076"/>
        <pc:sldMkLst>
          <pc:docMk/>
          <pc:sldMk cId="3168038342" sldId="426"/>
        </pc:sldMkLst>
        <pc:spChg chg="mod">
          <ac:chgData name="Sally North" userId="52e2d7fe0a4c5456" providerId="LiveId" clId="{1DA4C386-7BA0-4DC0-853D-D11003DE27B7}" dt="2022-03-16T14:13:55.771" v="4" actId="20577"/>
          <ac:spMkLst>
            <pc:docMk/>
            <pc:sldMk cId="3168038342" sldId="426"/>
            <ac:spMk id="4" creationId="{AA4D7798-04D3-482E-9A25-3B23EBD20B9F}"/>
          </ac:spMkLst>
        </pc:spChg>
        <pc:picChg chg="add mod">
          <ac:chgData name="Sally North" userId="52e2d7fe0a4c5456" providerId="LiveId" clId="{1DA4C386-7BA0-4DC0-853D-D11003DE27B7}" dt="2022-03-16T14:14:18.213" v="11" actId="1076"/>
          <ac:picMkLst>
            <pc:docMk/>
            <pc:sldMk cId="3168038342" sldId="426"/>
            <ac:picMk id="3" creationId="{E20F7347-2091-46F6-858E-B1D267D67B42}"/>
          </ac:picMkLst>
        </pc:picChg>
        <pc:picChg chg="del">
          <ac:chgData name="Sally North" userId="52e2d7fe0a4c5456" providerId="LiveId" clId="{1DA4C386-7BA0-4DC0-853D-D11003DE27B7}" dt="2022-03-16T14:13:52.821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">
        <pc:chgData name="Sally North" userId="52e2d7fe0a4c5456" providerId="LiveId" clId="{1DA4C386-7BA0-4DC0-853D-D11003DE27B7}" dt="2022-03-16T14:14:25.370" v="12"/>
        <pc:sldMasterMkLst>
          <pc:docMk/>
          <pc:sldMasterMk cId="862979560" sldId="2147483676"/>
        </pc:sldMasterMkLst>
        <pc:spChg chg="add mod">
          <ac:chgData name="Sally North" userId="52e2d7fe0a4c5456" providerId="LiveId" clId="{1DA4C386-7BA0-4DC0-853D-D11003DE27B7}" dt="2022-03-16T14:14:25.370" v="12"/>
          <ac:spMkLst>
            <pc:docMk/>
            <pc:sldMasterMk cId="862979560" sldId="2147483676"/>
            <ac:spMk id="2" creationId="{24ED8294-49B5-4A0B-B219-9FC67BFE6099}"/>
          </ac:spMkLst>
        </pc:spChg>
        <pc:picChg chg="add mod">
          <ac:chgData name="Sally North" userId="52e2d7fe0a4c5456" providerId="LiveId" clId="{1DA4C386-7BA0-4DC0-853D-D11003DE27B7}" dt="2022-03-16T14:14:25.370" v="12"/>
          <ac:picMkLst>
            <pc:docMk/>
            <pc:sldMasterMk cId="862979560" sldId="2147483676"/>
            <ac:picMk id="3" creationId="{00A84F00-DEC1-4EA6-ACD9-B146DBCF727C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CD6E37-E800-435A-905A-9CCCFBE43C61}" type="doc">
      <dgm:prSet loTypeId="urn:microsoft.com/office/officeart/2005/8/layout/radial5" loCatId="cycle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GB"/>
        </a:p>
      </dgm:t>
    </dgm:pt>
    <dgm:pt modelId="{9B6B16FA-A558-4724-973A-A6666972DE05}">
      <dgm:prSet phldrT="[Text]"/>
      <dgm:spPr/>
      <dgm:t>
        <a:bodyPr/>
        <a:lstStyle/>
        <a:p>
          <a:r>
            <a:rPr lang="en-GB" dirty="0"/>
            <a:t>The entrepreneur</a:t>
          </a:r>
        </a:p>
      </dgm:t>
    </dgm:pt>
    <dgm:pt modelId="{A7E5770A-F5EC-4999-8560-11EC625AC67E}" type="parTrans" cxnId="{1CF1F547-5AC6-4F6D-94AD-FF8826119431}">
      <dgm:prSet/>
      <dgm:spPr/>
      <dgm:t>
        <a:bodyPr/>
        <a:lstStyle/>
        <a:p>
          <a:endParaRPr lang="en-GB"/>
        </a:p>
      </dgm:t>
    </dgm:pt>
    <dgm:pt modelId="{51E03DF9-EE66-4AE0-A5A4-122ACB622A1F}" type="sibTrans" cxnId="{1CF1F547-5AC6-4F6D-94AD-FF8826119431}">
      <dgm:prSet/>
      <dgm:spPr/>
      <dgm:t>
        <a:bodyPr/>
        <a:lstStyle/>
        <a:p>
          <a:endParaRPr lang="en-GB"/>
        </a:p>
      </dgm:t>
    </dgm:pt>
    <dgm:pt modelId="{195E9D8D-38EE-4560-998B-D57E4FBCCD93}">
      <dgm:prSet phldrT="[Text]"/>
      <dgm:spPr/>
      <dgm:t>
        <a:bodyPr/>
        <a:lstStyle/>
        <a:p>
          <a:r>
            <a:rPr lang="en-GB" dirty="0"/>
            <a:t>Resources</a:t>
          </a:r>
        </a:p>
      </dgm:t>
    </dgm:pt>
    <dgm:pt modelId="{72C08DBD-0A6C-4133-B4B2-94D378E1A629}" type="parTrans" cxnId="{B7A14726-04A6-46D7-97EF-6BB41D931B1A}">
      <dgm:prSet/>
      <dgm:spPr/>
      <dgm:t>
        <a:bodyPr/>
        <a:lstStyle/>
        <a:p>
          <a:endParaRPr lang="en-GB" dirty="0"/>
        </a:p>
      </dgm:t>
    </dgm:pt>
    <dgm:pt modelId="{D8EE804D-5576-42E9-8375-A14FE7EAC6E2}" type="sibTrans" cxnId="{B7A14726-04A6-46D7-97EF-6BB41D931B1A}">
      <dgm:prSet/>
      <dgm:spPr/>
      <dgm:t>
        <a:bodyPr/>
        <a:lstStyle/>
        <a:p>
          <a:endParaRPr lang="en-GB"/>
        </a:p>
      </dgm:t>
    </dgm:pt>
    <dgm:pt modelId="{6846848F-C3C3-480C-B3A7-ECC581CEDD1A}">
      <dgm:prSet phldrT="[Text]"/>
      <dgm:spPr/>
      <dgm:t>
        <a:bodyPr/>
        <a:lstStyle/>
        <a:p>
          <a:r>
            <a:rPr lang="en-GB" dirty="0"/>
            <a:t>Organisation</a:t>
          </a:r>
        </a:p>
      </dgm:t>
    </dgm:pt>
    <dgm:pt modelId="{D26250E8-B59A-4F5F-951B-259C67E85836}" type="parTrans" cxnId="{7887FC46-59CC-4E7A-99FB-456660B5457B}">
      <dgm:prSet/>
      <dgm:spPr/>
      <dgm:t>
        <a:bodyPr/>
        <a:lstStyle/>
        <a:p>
          <a:endParaRPr lang="en-GB" dirty="0"/>
        </a:p>
      </dgm:t>
    </dgm:pt>
    <dgm:pt modelId="{ED78045B-DEBD-4C40-A303-87B0CF38FA33}" type="sibTrans" cxnId="{7887FC46-59CC-4E7A-99FB-456660B5457B}">
      <dgm:prSet/>
      <dgm:spPr/>
      <dgm:t>
        <a:bodyPr/>
        <a:lstStyle/>
        <a:p>
          <a:endParaRPr lang="en-GB"/>
        </a:p>
      </dgm:t>
    </dgm:pt>
    <dgm:pt modelId="{D535FDFD-D390-4C85-A7C4-4D86DFA2C5B3}">
      <dgm:prSet phldrT="[Text]"/>
      <dgm:spPr/>
      <dgm:t>
        <a:bodyPr/>
        <a:lstStyle/>
        <a:p>
          <a:r>
            <a:rPr lang="en-GB" dirty="0"/>
            <a:t>Market Opportunity</a:t>
          </a:r>
        </a:p>
      </dgm:t>
    </dgm:pt>
    <dgm:pt modelId="{EBB565F4-0293-4E86-A434-AB944EFF1D60}" type="parTrans" cxnId="{3D832555-5D77-4B87-88E8-CB496BA2F80C}">
      <dgm:prSet/>
      <dgm:spPr/>
      <dgm:t>
        <a:bodyPr/>
        <a:lstStyle/>
        <a:p>
          <a:endParaRPr lang="en-GB" dirty="0"/>
        </a:p>
      </dgm:t>
    </dgm:pt>
    <dgm:pt modelId="{5DC95948-7C66-4A8B-83F5-04CE83C8AF69}" type="sibTrans" cxnId="{3D832555-5D77-4B87-88E8-CB496BA2F80C}">
      <dgm:prSet/>
      <dgm:spPr/>
      <dgm:t>
        <a:bodyPr/>
        <a:lstStyle/>
        <a:p>
          <a:endParaRPr lang="en-GB"/>
        </a:p>
      </dgm:t>
    </dgm:pt>
    <dgm:pt modelId="{34DA6DBD-4985-404F-A650-FCAE165317CA}">
      <dgm:prSet phldrT="[Text]"/>
      <dgm:spPr/>
      <dgm:t>
        <a:bodyPr/>
        <a:lstStyle/>
        <a:p>
          <a:endParaRPr lang="en-GB" dirty="0"/>
        </a:p>
      </dgm:t>
    </dgm:pt>
    <dgm:pt modelId="{7E947C55-8387-4122-87DE-27323EA53946}" type="parTrans" cxnId="{4267CF19-6AEE-4F8A-AA9A-F818921C0B0A}">
      <dgm:prSet/>
      <dgm:spPr/>
      <dgm:t>
        <a:bodyPr/>
        <a:lstStyle/>
        <a:p>
          <a:endParaRPr lang="en-GB"/>
        </a:p>
      </dgm:t>
    </dgm:pt>
    <dgm:pt modelId="{C2F9E183-884F-40FA-9DD1-9307CE9DA7DE}" type="sibTrans" cxnId="{4267CF19-6AEE-4F8A-AA9A-F818921C0B0A}">
      <dgm:prSet/>
      <dgm:spPr/>
      <dgm:t>
        <a:bodyPr/>
        <a:lstStyle/>
        <a:p>
          <a:endParaRPr lang="en-GB"/>
        </a:p>
      </dgm:t>
    </dgm:pt>
    <dgm:pt modelId="{1DCA3767-41E6-4728-8C37-05ADF8CA5B97}" type="pres">
      <dgm:prSet presAssocID="{60CD6E37-E800-435A-905A-9CCCFBE43C6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D2B61B7-C16C-41C3-ABC3-E3236BF06A24}" type="pres">
      <dgm:prSet presAssocID="{9B6B16FA-A558-4724-973A-A6666972DE05}" presName="centerShape" presStyleLbl="node0" presStyleIdx="0" presStyleCnt="1"/>
      <dgm:spPr/>
    </dgm:pt>
    <dgm:pt modelId="{61638F5F-71CD-4878-9D0B-8C516620173D}" type="pres">
      <dgm:prSet presAssocID="{72C08DBD-0A6C-4133-B4B2-94D378E1A629}" presName="parTrans" presStyleLbl="sibTrans2D1" presStyleIdx="0" presStyleCnt="3"/>
      <dgm:spPr/>
    </dgm:pt>
    <dgm:pt modelId="{5E0B05BD-0313-4282-B67A-2C8CB4F96DE6}" type="pres">
      <dgm:prSet presAssocID="{72C08DBD-0A6C-4133-B4B2-94D378E1A629}" presName="connectorText" presStyleLbl="sibTrans2D1" presStyleIdx="0" presStyleCnt="3"/>
      <dgm:spPr/>
    </dgm:pt>
    <dgm:pt modelId="{E0827C26-4781-48EA-83A0-95D0D3873972}" type="pres">
      <dgm:prSet presAssocID="{195E9D8D-38EE-4560-998B-D57E4FBCCD93}" presName="node" presStyleLbl="node1" presStyleIdx="0" presStyleCnt="3">
        <dgm:presLayoutVars>
          <dgm:bulletEnabled val="1"/>
        </dgm:presLayoutVars>
      </dgm:prSet>
      <dgm:spPr/>
    </dgm:pt>
    <dgm:pt modelId="{800FDD79-12A3-4FCB-83D4-3D62A754137B}" type="pres">
      <dgm:prSet presAssocID="{D26250E8-B59A-4F5F-951B-259C67E85836}" presName="parTrans" presStyleLbl="sibTrans2D1" presStyleIdx="1" presStyleCnt="3"/>
      <dgm:spPr/>
    </dgm:pt>
    <dgm:pt modelId="{4A317D38-9604-4816-96F3-B68DEBF87971}" type="pres">
      <dgm:prSet presAssocID="{D26250E8-B59A-4F5F-951B-259C67E85836}" presName="connectorText" presStyleLbl="sibTrans2D1" presStyleIdx="1" presStyleCnt="3"/>
      <dgm:spPr/>
    </dgm:pt>
    <dgm:pt modelId="{7ECD7D18-F5E3-4B1F-B8D4-1FD851103791}" type="pres">
      <dgm:prSet presAssocID="{6846848F-C3C3-480C-B3A7-ECC581CEDD1A}" presName="node" presStyleLbl="node1" presStyleIdx="1" presStyleCnt="3">
        <dgm:presLayoutVars>
          <dgm:bulletEnabled val="1"/>
        </dgm:presLayoutVars>
      </dgm:prSet>
      <dgm:spPr/>
    </dgm:pt>
    <dgm:pt modelId="{87C5E229-AE90-400B-B8AA-C243E5FCD314}" type="pres">
      <dgm:prSet presAssocID="{EBB565F4-0293-4E86-A434-AB944EFF1D60}" presName="parTrans" presStyleLbl="sibTrans2D1" presStyleIdx="2" presStyleCnt="3"/>
      <dgm:spPr/>
    </dgm:pt>
    <dgm:pt modelId="{EC21DDF2-E3FF-41AC-9790-ED5F7658128E}" type="pres">
      <dgm:prSet presAssocID="{EBB565F4-0293-4E86-A434-AB944EFF1D60}" presName="connectorText" presStyleLbl="sibTrans2D1" presStyleIdx="2" presStyleCnt="3"/>
      <dgm:spPr/>
    </dgm:pt>
    <dgm:pt modelId="{3F4FD02A-BE5C-44B8-BA9E-30D32F558854}" type="pres">
      <dgm:prSet presAssocID="{D535FDFD-D390-4C85-A7C4-4D86DFA2C5B3}" presName="node" presStyleLbl="node1" presStyleIdx="2" presStyleCnt="3">
        <dgm:presLayoutVars>
          <dgm:bulletEnabled val="1"/>
        </dgm:presLayoutVars>
      </dgm:prSet>
      <dgm:spPr/>
    </dgm:pt>
  </dgm:ptLst>
  <dgm:cxnLst>
    <dgm:cxn modelId="{4267CF19-6AEE-4F8A-AA9A-F818921C0B0A}" srcId="{60CD6E37-E800-435A-905A-9CCCFBE43C61}" destId="{34DA6DBD-4985-404F-A650-FCAE165317CA}" srcOrd="1" destOrd="0" parTransId="{7E947C55-8387-4122-87DE-27323EA53946}" sibTransId="{C2F9E183-884F-40FA-9DD1-9307CE9DA7DE}"/>
    <dgm:cxn modelId="{B7A14726-04A6-46D7-97EF-6BB41D931B1A}" srcId="{9B6B16FA-A558-4724-973A-A6666972DE05}" destId="{195E9D8D-38EE-4560-998B-D57E4FBCCD93}" srcOrd="0" destOrd="0" parTransId="{72C08DBD-0A6C-4133-B4B2-94D378E1A629}" sibTransId="{D8EE804D-5576-42E9-8375-A14FE7EAC6E2}"/>
    <dgm:cxn modelId="{9D30DC2D-96E4-4F8C-BED3-FC3CB734C0CA}" type="presOf" srcId="{EBB565F4-0293-4E86-A434-AB944EFF1D60}" destId="{EC21DDF2-E3FF-41AC-9790-ED5F7658128E}" srcOrd="1" destOrd="0" presId="urn:microsoft.com/office/officeart/2005/8/layout/radial5"/>
    <dgm:cxn modelId="{BD07615E-761F-4346-86CB-A069F967649A}" type="presOf" srcId="{60CD6E37-E800-435A-905A-9CCCFBE43C61}" destId="{1DCA3767-41E6-4728-8C37-05ADF8CA5B97}" srcOrd="0" destOrd="0" presId="urn:microsoft.com/office/officeart/2005/8/layout/radial5"/>
    <dgm:cxn modelId="{7887FC46-59CC-4E7A-99FB-456660B5457B}" srcId="{9B6B16FA-A558-4724-973A-A6666972DE05}" destId="{6846848F-C3C3-480C-B3A7-ECC581CEDD1A}" srcOrd="1" destOrd="0" parTransId="{D26250E8-B59A-4F5F-951B-259C67E85836}" sibTransId="{ED78045B-DEBD-4C40-A303-87B0CF38FA33}"/>
    <dgm:cxn modelId="{1CF1F547-5AC6-4F6D-94AD-FF8826119431}" srcId="{60CD6E37-E800-435A-905A-9CCCFBE43C61}" destId="{9B6B16FA-A558-4724-973A-A6666972DE05}" srcOrd="0" destOrd="0" parTransId="{A7E5770A-F5EC-4999-8560-11EC625AC67E}" sibTransId="{51E03DF9-EE66-4AE0-A5A4-122ACB622A1F}"/>
    <dgm:cxn modelId="{6A7ACA4C-BDD1-469E-8D70-0DD4ED602C55}" type="presOf" srcId="{72C08DBD-0A6C-4133-B4B2-94D378E1A629}" destId="{61638F5F-71CD-4878-9D0B-8C516620173D}" srcOrd="0" destOrd="0" presId="urn:microsoft.com/office/officeart/2005/8/layout/radial5"/>
    <dgm:cxn modelId="{3D832555-5D77-4B87-88E8-CB496BA2F80C}" srcId="{9B6B16FA-A558-4724-973A-A6666972DE05}" destId="{D535FDFD-D390-4C85-A7C4-4D86DFA2C5B3}" srcOrd="2" destOrd="0" parTransId="{EBB565F4-0293-4E86-A434-AB944EFF1D60}" sibTransId="{5DC95948-7C66-4A8B-83F5-04CE83C8AF69}"/>
    <dgm:cxn modelId="{C114267E-3F5D-4A47-BC88-F307AE5635A6}" type="presOf" srcId="{D535FDFD-D390-4C85-A7C4-4D86DFA2C5B3}" destId="{3F4FD02A-BE5C-44B8-BA9E-30D32F558854}" srcOrd="0" destOrd="0" presId="urn:microsoft.com/office/officeart/2005/8/layout/radial5"/>
    <dgm:cxn modelId="{EBD0D78B-04D5-41C3-8818-14E33B517DFD}" type="presOf" srcId="{72C08DBD-0A6C-4133-B4B2-94D378E1A629}" destId="{5E0B05BD-0313-4282-B67A-2C8CB4F96DE6}" srcOrd="1" destOrd="0" presId="urn:microsoft.com/office/officeart/2005/8/layout/radial5"/>
    <dgm:cxn modelId="{CE76488E-8A1C-4E2C-A221-B2C60D1BDDE5}" type="presOf" srcId="{6846848F-C3C3-480C-B3A7-ECC581CEDD1A}" destId="{7ECD7D18-F5E3-4B1F-B8D4-1FD851103791}" srcOrd="0" destOrd="0" presId="urn:microsoft.com/office/officeart/2005/8/layout/radial5"/>
    <dgm:cxn modelId="{9DBDF190-DFAD-460E-8F7C-250BB33407D9}" type="presOf" srcId="{D26250E8-B59A-4F5F-951B-259C67E85836}" destId="{800FDD79-12A3-4FCB-83D4-3D62A754137B}" srcOrd="0" destOrd="0" presId="urn:microsoft.com/office/officeart/2005/8/layout/radial5"/>
    <dgm:cxn modelId="{2EC288A0-AFAD-453D-AEB6-07751776D0F0}" type="presOf" srcId="{195E9D8D-38EE-4560-998B-D57E4FBCCD93}" destId="{E0827C26-4781-48EA-83A0-95D0D3873972}" srcOrd="0" destOrd="0" presId="urn:microsoft.com/office/officeart/2005/8/layout/radial5"/>
    <dgm:cxn modelId="{E08EC9A3-774F-4176-87F3-DEB20F061555}" type="presOf" srcId="{EBB565F4-0293-4E86-A434-AB944EFF1D60}" destId="{87C5E229-AE90-400B-B8AA-C243E5FCD314}" srcOrd="0" destOrd="0" presId="urn:microsoft.com/office/officeart/2005/8/layout/radial5"/>
    <dgm:cxn modelId="{F24198B6-4F97-41D3-A058-06EEE4C00F72}" type="presOf" srcId="{9B6B16FA-A558-4724-973A-A6666972DE05}" destId="{0D2B61B7-C16C-41C3-ABC3-E3236BF06A24}" srcOrd="0" destOrd="0" presId="urn:microsoft.com/office/officeart/2005/8/layout/radial5"/>
    <dgm:cxn modelId="{262331FC-367F-45BB-8928-11374F166116}" type="presOf" srcId="{D26250E8-B59A-4F5F-951B-259C67E85836}" destId="{4A317D38-9604-4816-96F3-B68DEBF87971}" srcOrd="1" destOrd="0" presId="urn:microsoft.com/office/officeart/2005/8/layout/radial5"/>
    <dgm:cxn modelId="{BB1E1B08-63E3-445E-B1F2-29E42E707DF8}" type="presParOf" srcId="{1DCA3767-41E6-4728-8C37-05ADF8CA5B97}" destId="{0D2B61B7-C16C-41C3-ABC3-E3236BF06A24}" srcOrd="0" destOrd="0" presId="urn:microsoft.com/office/officeart/2005/8/layout/radial5"/>
    <dgm:cxn modelId="{EA640BA2-1346-4956-AFCA-F52EBBF077DB}" type="presParOf" srcId="{1DCA3767-41E6-4728-8C37-05ADF8CA5B97}" destId="{61638F5F-71CD-4878-9D0B-8C516620173D}" srcOrd="1" destOrd="0" presId="urn:microsoft.com/office/officeart/2005/8/layout/radial5"/>
    <dgm:cxn modelId="{1BDD67DF-03FF-461D-9642-E219C23B1A3D}" type="presParOf" srcId="{61638F5F-71CD-4878-9D0B-8C516620173D}" destId="{5E0B05BD-0313-4282-B67A-2C8CB4F96DE6}" srcOrd="0" destOrd="0" presId="urn:microsoft.com/office/officeart/2005/8/layout/radial5"/>
    <dgm:cxn modelId="{54A22729-71F6-4C23-817A-A40A72D780AA}" type="presParOf" srcId="{1DCA3767-41E6-4728-8C37-05ADF8CA5B97}" destId="{E0827C26-4781-48EA-83A0-95D0D3873972}" srcOrd="2" destOrd="0" presId="urn:microsoft.com/office/officeart/2005/8/layout/radial5"/>
    <dgm:cxn modelId="{29FD2063-2B23-405E-BC28-E873A53295A7}" type="presParOf" srcId="{1DCA3767-41E6-4728-8C37-05ADF8CA5B97}" destId="{800FDD79-12A3-4FCB-83D4-3D62A754137B}" srcOrd="3" destOrd="0" presId="urn:microsoft.com/office/officeart/2005/8/layout/radial5"/>
    <dgm:cxn modelId="{DD38F628-C298-4441-B01F-DD67FB980211}" type="presParOf" srcId="{800FDD79-12A3-4FCB-83D4-3D62A754137B}" destId="{4A317D38-9604-4816-96F3-B68DEBF87971}" srcOrd="0" destOrd="0" presId="urn:microsoft.com/office/officeart/2005/8/layout/radial5"/>
    <dgm:cxn modelId="{BA775889-3482-4D6C-B1B2-3E21736549DD}" type="presParOf" srcId="{1DCA3767-41E6-4728-8C37-05ADF8CA5B97}" destId="{7ECD7D18-F5E3-4B1F-B8D4-1FD851103791}" srcOrd="4" destOrd="0" presId="urn:microsoft.com/office/officeart/2005/8/layout/radial5"/>
    <dgm:cxn modelId="{AD451B9C-C56E-4099-8C36-2BB02366CBEF}" type="presParOf" srcId="{1DCA3767-41E6-4728-8C37-05ADF8CA5B97}" destId="{87C5E229-AE90-400B-B8AA-C243E5FCD314}" srcOrd="5" destOrd="0" presId="urn:microsoft.com/office/officeart/2005/8/layout/radial5"/>
    <dgm:cxn modelId="{2297A103-2831-4C5A-B39F-2EB276958FFB}" type="presParOf" srcId="{87C5E229-AE90-400B-B8AA-C243E5FCD314}" destId="{EC21DDF2-E3FF-41AC-9790-ED5F7658128E}" srcOrd="0" destOrd="0" presId="urn:microsoft.com/office/officeart/2005/8/layout/radial5"/>
    <dgm:cxn modelId="{5E7B1FE9-6BF7-472F-91EC-6EBC2DF78A71}" type="presParOf" srcId="{1DCA3767-41E6-4728-8C37-05ADF8CA5B97}" destId="{3F4FD02A-BE5C-44B8-BA9E-30D32F558854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B61B7-C16C-41C3-ABC3-E3236BF06A24}">
      <dsp:nvSpPr>
        <dsp:cNvPr id="0" name=""/>
        <dsp:cNvSpPr/>
      </dsp:nvSpPr>
      <dsp:spPr>
        <a:xfrm>
          <a:off x="3077275" y="2387506"/>
          <a:ext cx="1703628" cy="17036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The entrepreneur</a:t>
          </a:r>
        </a:p>
      </dsp:txBody>
      <dsp:txXfrm>
        <a:off x="3326766" y="2636997"/>
        <a:ext cx="1204646" cy="1204646"/>
      </dsp:txXfrm>
    </dsp:sp>
    <dsp:sp modelId="{61638F5F-71CD-4878-9D0B-8C516620173D}">
      <dsp:nvSpPr>
        <dsp:cNvPr id="0" name=""/>
        <dsp:cNvSpPr/>
      </dsp:nvSpPr>
      <dsp:spPr>
        <a:xfrm rot="16200000">
          <a:off x="3748670" y="1767686"/>
          <a:ext cx="360839" cy="57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3802796" y="1937659"/>
        <a:ext cx="252587" cy="347539"/>
      </dsp:txXfrm>
    </dsp:sp>
    <dsp:sp modelId="{E0827C26-4781-48EA-83A0-95D0D3873972}">
      <dsp:nvSpPr>
        <dsp:cNvPr id="0" name=""/>
        <dsp:cNvSpPr/>
      </dsp:nvSpPr>
      <dsp:spPr>
        <a:xfrm>
          <a:off x="3077275" y="3047"/>
          <a:ext cx="1703628" cy="17036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Resources</a:t>
          </a:r>
        </a:p>
      </dsp:txBody>
      <dsp:txXfrm>
        <a:off x="3326766" y="252538"/>
        <a:ext cx="1204646" cy="1204646"/>
      </dsp:txXfrm>
    </dsp:sp>
    <dsp:sp modelId="{800FDD79-12A3-4FCB-83D4-3D62A754137B}">
      <dsp:nvSpPr>
        <dsp:cNvPr id="0" name=""/>
        <dsp:cNvSpPr/>
      </dsp:nvSpPr>
      <dsp:spPr>
        <a:xfrm rot="1800000">
          <a:off x="4772326" y="3540712"/>
          <a:ext cx="360839" cy="57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4779578" y="3629496"/>
        <a:ext cx="252587" cy="347539"/>
      </dsp:txXfrm>
    </dsp:sp>
    <dsp:sp modelId="{7ECD7D18-F5E3-4B1F-B8D4-1FD851103791}">
      <dsp:nvSpPr>
        <dsp:cNvPr id="0" name=""/>
        <dsp:cNvSpPr/>
      </dsp:nvSpPr>
      <dsp:spPr>
        <a:xfrm>
          <a:off x="5142277" y="3579735"/>
          <a:ext cx="1703628" cy="17036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Organisation</a:t>
          </a:r>
        </a:p>
      </dsp:txBody>
      <dsp:txXfrm>
        <a:off x="5391768" y="3829226"/>
        <a:ext cx="1204646" cy="1204646"/>
      </dsp:txXfrm>
    </dsp:sp>
    <dsp:sp modelId="{87C5E229-AE90-400B-B8AA-C243E5FCD314}">
      <dsp:nvSpPr>
        <dsp:cNvPr id="0" name=""/>
        <dsp:cNvSpPr/>
      </dsp:nvSpPr>
      <dsp:spPr>
        <a:xfrm rot="9000000">
          <a:off x="2725013" y="3540712"/>
          <a:ext cx="360839" cy="57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 rot="10800000">
        <a:off x="2826013" y="3629496"/>
        <a:ext cx="252587" cy="347539"/>
      </dsp:txXfrm>
    </dsp:sp>
    <dsp:sp modelId="{3F4FD02A-BE5C-44B8-BA9E-30D32F558854}">
      <dsp:nvSpPr>
        <dsp:cNvPr id="0" name=""/>
        <dsp:cNvSpPr/>
      </dsp:nvSpPr>
      <dsp:spPr>
        <a:xfrm>
          <a:off x="1012273" y="3579735"/>
          <a:ext cx="1703628" cy="17036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Market Opportunity</a:t>
          </a:r>
        </a:p>
      </dsp:txBody>
      <dsp:txXfrm>
        <a:off x="1261764" y="3829226"/>
        <a:ext cx="1204646" cy="1204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674B-3614-43D4-8F72-8BB0FFFF84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7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ED8294-49B5-4A0B-B219-9FC67BFE6099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A84F00-DEC1-4EA6-ACD9-B146DBCF727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  <p:sldLayoutId id="214748369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A4D7798-04D3-482E-9A25-3B23EBD20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725" y="2733675"/>
            <a:ext cx="4394200" cy="2341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E20F7347-2091-46F6-858E-B1D267D67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01" y="1644005"/>
            <a:ext cx="2743626" cy="356998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Starting a new event business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“What kind of event business can I start easily and will it be successful?”</a:t>
            </a:r>
          </a:p>
          <a:p>
            <a:pPr lvl="0"/>
            <a:r>
              <a:rPr lang="en-GB" dirty="0"/>
              <a:t>Is there a market for your new event idea?</a:t>
            </a:r>
          </a:p>
          <a:p>
            <a:pPr lvl="0"/>
            <a:r>
              <a:rPr lang="en-GB" dirty="0"/>
              <a:t>Who are your customers and where are they?</a:t>
            </a:r>
          </a:p>
          <a:p>
            <a:r>
              <a:rPr lang="en-GB" dirty="0"/>
              <a:t>Evaluate thoroughly your talents, skills, experiences and contacts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AA56D6F-D9CC-4128-9283-1D942ADD2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343900" cy="962977"/>
          </a:xfrm>
        </p:spPr>
        <p:txBody>
          <a:bodyPr/>
          <a:lstStyle/>
          <a:p>
            <a:r>
              <a:rPr lang="en-GB" b="1" dirty="0">
                <a:solidFill>
                  <a:srgbClr val="000000"/>
                </a:solidFill>
                <a:ea typeface="Calibri"/>
                <a:cs typeface="Arial"/>
              </a:rPr>
              <a:t>Advantages of buying an existing business</a:t>
            </a:r>
            <a:br>
              <a:rPr lang="en-GB" dirty="0">
                <a:latin typeface="Palatino Linotype" pitchFamily="18" charset="0"/>
                <a:ea typeface="Calibri"/>
                <a:cs typeface="Arial"/>
              </a:rPr>
            </a:b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A13672D-96B1-4E97-A707-1F1553AD3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277682"/>
          </a:xfrm>
        </p:spPr>
        <p:txBody>
          <a:bodyPr/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Risks associated are lower 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Lower asset costs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Seller may finance 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Buyer has clearer idea of the operations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Established markets 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There is a history of the business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Established suppliers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Established customer base</a:t>
            </a: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Arial"/>
              </a:rPr>
              <a:t>Provide management training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F56A-E0E0-4ABB-A4A6-ABC6C318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00"/>
                </a:solidFill>
                <a:ea typeface="Calibri"/>
                <a:cs typeface="Arial"/>
              </a:rPr>
              <a:t>Disadvantages of buying an existing business</a:t>
            </a:r>
            <a:br>
              <a:rPr lang="en-GB" dirty="0">
                <a:latin typeface="Palatino Linotype" pitchFamily="18" charset="0"/>
                <a:ea typeface="Calibri"/>
                <a:cs typeface="Arial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EA166-7167-4E8E-B4C3-84B522BB9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ea typeface="Calibri"/>
                <a:cs typeface="Arial"/>
              </a:rPr>
              <a:t>Market is saturated and there intense competition </a:t>
            </a:r>
            <a:endParaRPr lang="en-GB" dirty="0"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ea typeface="Calibri"/>
                <a:cs typeface="Arial"/>
              </a:rPr>
              <a:t>Hidden costs associated with the business </a:t>
            </a:r>
            <a:endParaRPr lang="en-GB" dirty="0"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ea typeface="Calibri"/>
                <a:cs typeface="Arial"/>
              </a:rPr>
              <a:t>Seller is dishonest and may back out </a:t>
            </a:r>
            <a:endParaRPr lang="en-GB" dirty="0"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ea typeface="Calibri"/>
                <a:cs typeface="Arial"/>
              </a:rPr>
              <a:t>Inadequate market potential</a:t>
            </a:r>
            <a:endParaRPr lang="en-GB" dirty="0">
              <a:ea typeface="Calibri"/>
              <a:cs typeface="Arial"/>
            </a:endParaRPr>
          </a:p>
          <a:p>
            <a:pPr lvl="0" algn="just">
              <a:lnSpc>
                <a:spcPct val="115000"/>
              </a:lnSpc>
              <a:buFont typeface="Symbol"/>
              <a:buChar char=""/>
            </a:pPr>
            <a:r>
              <a:rPr lang="en-GB" dirty="0">
                <a:solidFill>
                  <a:srgbClr val="000000"/>
                </a:solidFill>
                <a:ea typeface="Calibri"/>
                <a:cs typeface="Arial"/>
              </a:rPr>
              <a:t>The business is not worth much</a:t>
            </a:r>
            <a:endParaRPr lang="en-GB" dirty="0">
              <a:ea typeface="Calibri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967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Diagram 1">
            <a:extLst>
              <a:ext uri="{FF2B5EF4-FFF2-40B4-BE49-F238E27FC236}">
                <a16:creationId xmlns:a16="http://schemas.microsoft.com/office/drawing/2014/main" id="{158D8B32-FC36-4060-A6EB-A83BD9EACBE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006" r="-27753"/>
          <a:stretch>
            <a:fillRect/>
          </a:stretch>
        </p:blipFill>
        <p:spPr bwMode="auto">
          <a:xfrm>
            <a:off x="819150" y="1609724"/>
            <a:ext cx="7662863" cy="504428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2CC6BB1-104B-4DFE-9DF0-2C82A3737A72}"/>
              </a:ext>
            </a:extLst>
          </p:cNvPr>
          <p:cNvSpPr/>
          <p:nvPr/>
        </p:nvSpPr>
        <p:spPr>
          <a:xfrm>
            <a:off x="373856" y="203993"/>
            <a:ext cx="85534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Business structure options available to an entrepreneur </a:t>
            </a:r>
            <a:endParaRPr lang="en-GB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2300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Summary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en-GB" dirty="0"/>
              <a:t>Event entrepreneur is the key innovative person managing the entrepreneurial process</a:t>
            </a:r>
          </a:p>
          <a:p>
            <a:r>
              <a:rPr lang="en-GB" dirty="0"/>
              <a:t>Today entrepreneurs have become one of the most dynamic forces in the economy</a:t>
            </a:r>
          </a:p>
          <a:p>
            <a:r>
              <a:rPr lang="en-GB" dirty="0"/>
              <a:t>Entrepreneurs  are action oriented and risk takers</a:t>
            </a:r>
          </a:p>
          <a:p>
            <a:r>
              <a:rPr lang="en-GB" dirty="0"/>
              <a:t>Start a new event business or buy an existing one?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Further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072098"/>
          </a:xfrm>
        </p:spPr>
        <p:txBody>
          <a:bodyPr/>
          <a:lstStyle/>
          <a:p>
            <a:r>
              <a:rPr lang="en-GB" sz="2000" dirty="0"/>
              <a:t>Barringer, R.B. and Ireland, D. (2015) </a:t>
            </a:r>
            <a:r>
              <a:rPr lang="en-GB" sz="2000" i="1" dirty="0"/>
              <a:t>Entrepreneurship</a:t>
            </a:r>
            <a:r>
              <a:rPr lang="en-GB" sz="2000" dirty="0"/>
              <a:t>. London: Pearson.</a:t>
            </a:r>
          </a:p>
          <a:p>
            <a:r>
              <a:rPr lang="en-GB" sz="2000" dirty="0"/>
              <a:t>He, F.V., Siren, C., Singh, S. Solomon, G., Krogh, V. G. (2018) Keep Calm and Carry On: Emotions Regulations in Entrepreneurs’ Learning from Failure, </a:t>
            </a:r>
            <a:r>
              <a:rPr lang="en-GB" sz="2000" i="1" dirty="0"/>
              <a:t>Entrepreneurship Theory and Practice</a:t>
            </a:r>
            <a:r>
              <a:rPr lang="en-GB" sz="2000" dirty="0"/>
              <a:t>, 42 (4)  605-630</a:t>
            </a:r>
          </a:p>
          <a:p>
            <a:r>
              <a:rPr lang="en-GB" sz="2000" dirty="0" err="1"/>
              <a:t>Kobia</a:t>
            </a:r>
            <a:r>
              <a:rPr lang="en-GB" sz="2000" dirty="0"/>
              <a:t>, M. and </a:t>
            </a:r>
            <a:r>
              <a:rPr lang="en-GB" sz="2000" dirty="0" err="1"/>
              <a:t>Sikalieh</a:t>
            </a:r>
            <a:r>
              <a:rPr lang="en-GB" sz="2000" dirty="0"/>
              <a:t>, D. (2010) ‘Towards a search for the meaning of entrepreneurship’, </a:t>
            </a:r>
            <a:r>
              <a:rPr lang="en-GB" sz="2000" i="1" dirty="0"/>
              <a:t>Journal of European Industrial Training</a:t>
            </a:r>
            <a:r>
              <a:rPr lang="en-GB" sz="2000" dirty="0"/>
              <a:t>, 34(2): 110–27.</a:t>
            </a:r>
          </a:p>
          <a:p>
            <a:r>
              <a:rPr lang="en-GB" sz="2000" dirty="0"/>
              <a:t> Rashid, T. (2006) ‘Relationship marketing and entrepreneurship: South Asian business in the UK’, </a:t>
            </a:r>
            <a:r>
              <a:rPr lang="en-GB" sz="2000" i="1" dirty="0"/>
              <a:t>International Journal of Entrepreneurship and Small Business</a:t>
            </a:r>
            <a:r>
              <a:rPr lang="en-GB" sz="2000" dirty="0"/>
              <a:t>, 3(3/4): 417–26.</a:t>
            </a:r>
          </a:p>
          <a:p>
            <a:r>
              <a:rPr lang="en-GB" sz="2000" dirty="0"/>
              <a:t>Wickham, P. (2006) </a:t>
            </a:r>
            <a:r>
              <a:rPr lang="en-GB" sz="2000" i="1" dirty="0"/>
              <a:t>Strategic Entrepreneurship</a:t>
            </a:r>
            <a:r>
              <a:rPr lang="en-GB" sz="2000" dirty="0"/>
              <a:t>. Harlow: Financial Times/Prentice Hall.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740BE-841B-40C7-94AE-80D14A4A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/>
              <a:t>Event Entrepreneurship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D9F7-BDBA-4C2E-BD87-3CE77C3BB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provide an overview of entrepreneurship in the events industry</a:t>
            </a:r>
          </a:p>
          <a:p>
            <a:r>
              <a:rPr lang="en-US" dirty="0"/>
              <a:t>Theories of entrepreneurship will be discussed</a:t>
            </a:r>
          </a:p>
          <a:p>
            <a:r>
              <a:rPr lang="en-GB" dirty="0"/>
              <a:t>The events industry mainly includes the designing, promoting, advertising and delivery of an event, but also includes a range of supporting professions and boundary industries.</a:t>
            </a:r>
          </a:p>
          <a:p>
            <a:r>
              <a:rPr lang="en-GB" dirty="0"/>
              <a:t>The events industry in the West is still thriving, with plenty of opportunities for innovative and intuitive event entrepreneurs.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22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What is entrepreneurship?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entrepreneur is a person who identifies an opportunity or a new idea and develops it into a new venture project. (Burke 2008)</a:t>
            </a:r>
          </a:p>
          <a:p>
            <a:r>
              <a:rPr lang="en-GB" dirty="0"/>
              <a:t>An event entrepreneur will manage the entrepreneurship process involving planning, organising, promoting, directing, controlling, managing and delivering an event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Entrepreneurship Today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With the internet boom, entrepreneurs have become one of the most dynamic forces in the economy</a:t>
            </a:r>
          </a:p>
          <a:p>
            <a:r>
              <a:rPr lang="en-GB" dirty="0"/>
              <a:t>Entrepreneurs are an economic phenomenon</a:t>
            </a:r>
          </a:p>
          <a:p>
            <a:r>
              <a:rPr lang="en-GB" dirty="0"/>
              <a:t>Challenge  for all entrepreneurs is how to start and finance their own business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  <a:effectLst/>
              </a:rPr>
              <a:t>  </a:t>
            </a:r>
            <a:r>
              <a:rPr lang="en-US" sz="4000" b="1" dirty="0">
                <a:solidFill>
                  <a:schemeClr val="tx1"/>
                </a:solidFill>
                <a:effectLst/>
              </a:rPr>
              <a:t>Characteristics of Entrepreneur</a:t>
            </a:r>
            <a:endParaRPr lang="en-GB" sz="4000" b="1" dirty="0">
              <a:solidFill>
                <a:schemeClr val="tx1"/>
              </a:solidFill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82F1915A-DBCC-4E0F-A3CB-B04F44529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75" y="1069975"/>
            <a:ext cx="4968875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10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Characteristics of entrepreneurs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Ability to take action</a:t>
            </a:r>
          </a:p>
          <a:p>
            <a:pPr lvl="0"/>
            <a:r>
              <a:rPr lang="en-GB" dirty="0"/>
              <a:t>Possesses management skills</a:t>
            </a:r>
          </a:p>
          <a:p>
            <a:pPr lvl="0"/>
            <a:r>
              <a:rPr lang="en-GB" dirty="0"/>
              <a:t>Team player </a:t>
            </a:r>
          </a:p>
          <a:p>
            <a:pPr lvl="0"/>
            <a:r>
              <a:rPr lang="en-GB" dirty="0"/>
              <a:t>Good at planning and organising</a:t>
            </a:r>
          </a:p>
          <a:p>
            <a:pPr lvl="0"/>
            <a:r>
              <a:rPr lang="en-GB" dirty="0"/>
              <a:t>Self-motivated and able to motivate others </a:t>
            </a:r>
          </a:p>
          <a:p>
            <a:pPr lvl="0"/>
            <a:r>
              <a:rPr lang="en-GB" dirty="0"/>
              <a:t>Disciplined and adaptable</a:t>
            </a:r>
          </a:p>
          <a:p>
            <a:r>
              <a:rPr lang="en-GB" dirty="0"/>
              <a:t>An innovative and creative thinker</a:t>
            </a:r>
          </a:p>
          <a:p>
            <a:pPr lvl="0"/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Characteristics of entrepreneurs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Single-minded </a:t>
            </a:r>
          </a:p>
          <a:p>
            <a:pPr lvl="0"/>
            <a:r>
              <a:rPr lang="en-GB" dirty="0"/>
              <a:t>The ability to work under pressure and persevere </a:t>
            </a:r>
          </a:p>
          <a:p>
            <a:pPr lvl="0"/>
            <a:r>
              <a:rPr lang="en-GB" dirty="0"/>
              <a:t>Very competitive</a:t>
            </a:r>
          </a:p>
          <a:p>
            <a:pPr lvl="0"/>
            <a:r>
              <a:rPr lang="en-GB" dirty="0"/>
              <a:t>Networker</a:t>
            </a:r>
          </a:p>
          <a:p>
            <a:pPr lvl="0"/>
            <a:r>
              <a:rPr lang="en-GB" dirty="0"/>
              <a:t>Has the ability to market</a:t>
            </a:r>
          </a:p>
          <a:p>
            <a:pPr lvl="0"/>
            <a:r>
              <a:rPr lang="en-GB" dirty="0"/>
              <a:t>Risk taker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Types of entrepreneurs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Young entrepreneurs</a:t>
            </a:r>
          </a:p>
          <a:p>
            <a:r>
              <a:rPr lang="en-GB" dirty="0"/>
              <a:t>Women Entrepreneurs </a:t>
            </a:r>
          </a:p>
          <a:p>
            <a:r>
              <a:rPr lang="en-GB" dirty="0"/>
              <a:t>Minority Entrepreneurs</a:t>
            </a:r>
          </a:p>
          <a:p>
            <a:r>
              <a:rPr lang="en-GB" dirty="0"/>
              <a:t>Family-owned Business</a:t>
            </a:r>
          </a:p>
          <a:p>
            <a:r>
              <a:rPr lang="en-GB" dirty="0"/>
              <a:t>Copreneurs</a:t>
            </a:r>
          </a:p>
          <a:p>
            <a:r>
              <a:rPr lang="en-GB" dirty="0"/>
              <a:t>Corporate entrepreneur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56"/>
          </a:xfrm>
        </p:spPr>
        <p:txBody>
          <a:bodyPr/>
          <a:lstStyle/>
          <a:p>
            <a:pPr algn="l"/>
            <a:r>
              <a:rPr lang="en-GB" sz="4000" b="1" dirty="0">
                <a:solidFill>
                  <a:schemeClr val="tx1"/>
                </a:solidFill>
              </a:rPr>
              <a:t>The entrepreneurial process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714348" y="1071546"/>
          <a:ext cx="785818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B85864353604AA5B4C13390DAA827" ma:contentTypeVersion="2" ma:contentTypeDescription="Create a new document." ma:contentTypeScope="" ma:versionID="fba6b02d11eb2b9b9db944c56eae0536">
  <xsd:schema xmlns:xsd="http://www.w3.org/2001/XMLSchema" xmlns:xs="http://www.w3.org/2001/XMLSchema" xmlns:p="http://schemas.microsoft.com/office/2006/metadata/properties" xmlns:ns2="http://schemas.microsoft.com/sharepoint/v4" xmlns:ns3="e8456609-68d9-4e18-a1e6-1e8f825c7873" targetNamespace="http://schemas.microsoft.com/office/2006/metadata/properties" ma:root="true" ma:fieldsID="9d4a3a914939ca6a8e9f4053cbfbbb0d" ns2:_="" ns3:_="">
    <xsd:import namespace="http://schemas.microsoft.com/sharepoint/v4"/>
    <xsd:import namespace="e8456609-68d9-4e18-a1e6-1e8f825c7873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56609-68d9-4e18-a1e6-1e8f825c7873" elementFormDefault="qualified">
    <xsd:import namespace="http://schemas.microsoft.com/office/2006/documentManagement/types"/>
    <xsd:import namespace="http://schemas.microsoft.com/office/infopath/2007/PartnerControls"/>
    <xsd:element name="Category" ma:index="9" nillable="true" ma:displayName="Category" ma:format="Dropdown" ma:internalName="Category">
      <xsd:simpleType>
        <xsd:union memberTypes="dms:Text">
          <xsd:simpleType>
            <xsd:restriction base="dms:Choice">
              <xsd:enumeration value="Author Templates"/>
              <xsd:enumeration value="Guides"/>
              <xsd:enumeration value="Resourc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Category xmlns="e8456609-68d9-4e18-a1e6-1e8f825c7873" xsi:nil="true"/>
  </documentManagement>
</p:properties>
</file>

<file path=customXml/itemProps1.xml><?xml version="1.0" encoding="utf-8"?>
<ds:datastoreItem xmlns:ds="http://schemas.openxmlformats.org/officeDocument/2006/customXml" ds:itemID="{898E520E-D0B9-4361-A843-6B2F624CD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e8456609-68d9-4e18-a1e6-1e8f825c7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e8456609-68d9-4e18-a1e6-1e8f825c78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138</TotalTime>
  <Words>595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Palatino Linotype</vt:lpstr>
      <vt:lpstr>Symbol</vt:lpstr>
      <vt:lpstr>Tahoma</vt:lpstr>
      <vt:lpstr>SAGE Theme</vt:lpstr>
      <vt:lpstr>PowerPoint Presentation</vt:lpstr>
      <vt:lpstr>Chapter 3 Event Entrepreneurship  </vt:lpstr>
      <vt:lpstr>What is entrepreneurship?</vt:lpstr>
      <vt:lpstr>Entrepreneurship Today</vt:lpstr>
      <vt:lpstr>  Characteristics of Entrepreneur</vt:lpstr>
      <vt:lpstr>Characteristics of entrepreneurs</vt:lpstr>
      <vt:lpstr>Characteristics of entrepreneurs</vt:lpstr>
      <vt:lpstr>Types of entrepreneurs</vt:lpstr>
      <vt:lpstr>The entrepreneurial process </vt:lpstr>
      <vt:lpstr>Starting a new event business </vt:lpstr>
      <vt:lpstr>Advantages of buying an existing business </vt:lpstr>
      <vt:lpstr>Disadvantages of buying an existing business </vt:lpstr>
      <vt:lpstr>PowerPoint Presentation</vt:lpstr>
      <vt:lpstr>Summary</vt:lpstr>
      <vt:lpstr>Further Reading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21</cp:revision>
  <dcterms:created xsi:type="dcterms:W3CDTF">2016-10-10T13:09:11Z</dcterms:created>
  <dcterms:modified xsi:type="dcterms:W3CDTF">2022-03-16T14:14:27Z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0x0101007EDB85864353604AA5B4C13390DAA827</vt:lpwstr>
  </property>
</Properties>
</file>